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859" r:id="rId3"/>
    <p:sldId id="1238" r:id="rId4"/>
    <p:sldId id="1242" r:id="rId5"/>
    <p:sldId id="1243" r:id="rId6"/>
    <p:sldId id="1244" r:id="rId7"/>
    <p:sldId id="1245" r:id="rId8"/>
    <p:sldId id="1246" r:id="rId9"/>
    <p:sldId id="1266" r:id="rId10"/>
    <p:sldId id="1247" r:id="rId11"/>
    <p:sldId id="1248" r:id="rId12"/>
    <p:sldId id="1267" r:id="rId13"/>
    <p:sldId id="1268" r:id="rId14"/>
    <p:sldId id="1269" r:id="rId15"/>
    <p:sldId id="1270" r:id="rId16"/>
    <p:sldId id="1271" r:id="rId17"/>
    <p:sldId id="1249" r:id="rId18"/>
    <p:sldId id="1250" r:id="rId19"/>
    <p:sldId id="1251" r:id="rId20"/>
    <p:sldId id="1252" r:id="rId21"/>
    <p:sldId id="1253" r:id="rId22"/>
    <p:sldId id="1254" r:id="rId23"/>
    <p:sldId id="1255" r:id="rId24"/>
    <p:sldId id="1272" r:id="rId25"/>
    <p:sldId id="1256" r:id="rId26"/>
    <p:sldId id="1274" r:id="rId27"/>
    <p:sldId id="1275" r:id="rId28"/>
    <p:sldId id="1276" r:id="rId29"/>
    <p:sldId id="1277" r:id="rId30"/>
    <p:sldId id="1278" r:id="rId31"/>
    <p:sldId id="1279" r:id="rId32"/>
    <p:sldId id="1280" r:id="rId33"/>
    <p:sldId id="1281" r:id="rId3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 userDrawn="1">
          <p15:clr>
            <a:srgbClr val="A4A3A4"/>
          </p15:clr>
        </p15:guide>
        <p15:guide id="2" pos="38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87"/>
        <p:guide pos="38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915"/>
        <p:guide pos="215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高中化学 选择性必修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有机化学基础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8.png"/><Relationship Id="rId8" Type="http://schemas.openxmlformats.org/officeDocument/2006/relationships/image" Target="../media/image47.png"/><Relationship Id="rId7" Type="http://schemas.openxmlformats.org/officeDocument/2006/relationships/image" Target="../media/image46.png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1.png"/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4.png"/><Relationship Id="rId1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9.png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3" Type="http://schemas.openxmlformats.org/officeDocument/2006/relationships/image" Target="../media/image75.png"/><Relationship Id="rId2" Type="http://schemas.openxmlformats.org/officeDocument/2006/relationships/image" Target="../media/image62.png"/><Relationship Id="rId1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4.png"/><Relationship Id="rId6" Type="http://schemas.openxmlformats.org/officeDocument/2006/relationships/image" Target="../media/image83.png"/><Relationship Id="rId5" Type="http://schemas.openxmlformats.org/officeDocument/2006/relationships/image" Target="../media/image77.png"/><Relationship Id="rId4" Type="http://schemas.openxmlformats.org/officeDocument/2006/relationships/image" Target="../media/image82.png"/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1.png"/><Relationship Id="rId8" Type="http://schemas.openxmlformats.org/officeDocument/2006/relationships/image" Target="../media/image90.png"/><Relationship Id="rId7" Type="http://schemas.openxmlformats.org/officeDocument/2006/relationships/image" Target="../media/image89.png"/><Relationship Id="rId6" Type="http://schemas.openxmlformats.org/officeDocument/2006/relationships/image" Target="../media/image77.png"/><Relationship Id="rId5" Type="http://schemas.openxmlformats.org/officeDocument/2006/relationships/image" Target="../media/image88.png"/><Relationship Id="rId4" Type="http://schemas.openxmlformats.org/officeDocument/2006/relationships/image" Target="../media/image87.png"/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92.png"/><Relationship Id="rId1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3.png"/><Relationship Id="rId1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1291" y="1927107"/>
            <a:ext cx="11953328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9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第一章  有机化合物的结构特点与研究方法</a:t>
            </a:r>
            <a:endParaRPr lang="en-US" altLang="zh-CN" sz="49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第一节　有机化合物的结构特点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有机化合物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中的共价键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类型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14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4074" y="836712"/>
            <a:ext cx="1600200" cy="424815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390740" y="1934039"/>
          <a:ext cx="11464587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662653"/>
                <a:gridCol w="4753781"/>
                <a:gridCol w="6048153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334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存在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在化合物中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单键都是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在化合物中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双键或三键中存在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74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甲烷分子中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氢原子的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轨道与碳原子的一个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杂化轨道沿着两个原子核间的键轴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头碰头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的形式相互重叠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形成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在乙烯分子中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两个碳原子均以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杂化轨道形成四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键和一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b="1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键。两个碳原子未参与杂化的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轨道以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肩并肩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的形式重叠形成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310" marR="4231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326" y="3683638"/>
            <a:ext cx="839235" cy="34480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1590" y="3720721"/>
            <a:ext cx="880222" cy="3077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836712"/>
          <a:ext cx="1152128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665930"/>
                <a:gridCol w="5526758"/>
                <a:gridCol w="5328592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通过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键连接的原子或原子团可绕键轴旋转而不会导致化学键的破坏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键与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键的轨道重叠程度不同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所以强度不同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也不能绕键轴旋转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2610778"/>
            <a:ext cx="11485848" cy="175432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键个数的计算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一般情况下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有机化合物中的单键是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双键中含有一个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键和一个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三键中含有一个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键和两个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顿有所悟.eps" descr="id:214749151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2772046"/>
            <a:ext cx="1796415" cy="3937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共价键的极性与有机反应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）不同成键原子间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电负性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的差异，会使共用电子对发生偏移，使共价键产生极性，在一定条件下发生断裂。有机化合物的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官能团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及其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邻近的化学键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往往是发生化学反应的活性部位。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/>
            </p:nvGraphicFramePr>
            <p:xfrm>
              <a:off x="419718" y="3608442"/>
              <a:ext cx="11368120" cy="164592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69913"/>
                    <a:gridCol w="3602695"/>
                    <a:gridCol w="1787056"/>
                    <a:gridCol w="4108456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反应原理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断键部位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原因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乙醇与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</a:t>
                          </a:r>
                          <a14:m>
                            <m:oMath xmlns:m="http://schemas.openxmlformats.org/officeDocument/2006/math"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sz="24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</m:t>
                                    </m:r>
                                  </m:e>
                                </m:mr>
                                <m:m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zh-CN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</m:t>
                                        </m:r>
                                      </m:e>
                                    </m:acc>
                                  </m:e>
                                </m:mr>
                              </m:m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ONa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极性较强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能够发生断裂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/>
            </p:nvGraphicFramePr>
            <p:xfrm>
              <a:off x="419718" y="3608442"/>
              <a:ext cx="11368120" cy="164592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69913"/>
                    <a:gridCol w="3602695"/>
                    <a:gridCol w="1787056"/>
                    <a:gridCol w="4108456"/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反应原理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断键部位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原因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乙醇与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极性较强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能够发生断裂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9222" y="4581128"/>
            <a:ext cx="1039091" cy="38572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398" y="4295523"/>
            <a:ext cx="1039091" cy="38572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94948" y="891468"/>
              <a:ext cx="11377264" cy="295232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96144"/>
                    <a:gridCol w="4464496"/>
                    <a:gridCol w="2088232"/>
                    <a:gridCol w="3528392"/>
                  </a:tblGrid>
                  <a:tr h="59195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反应原理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断键部位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原因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236037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乙醇与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HBr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box>
                                      <m:boxPr>
                                        <m:ctrlPr>
                                          <a:rPr lang="zh-CN" sz="24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boxPr>
                                      <m:e>
                                        <m:groupChr>
                                          <m:groupChrPr>
                                            <m:chr m:val="→"/>
                                            <m:vertJc m:val="bot"/>
                                            <m:ctrlPr>
                                              <a:rPr lang="zh-CN" sz="2400" b="1" i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groupChrPr>
                                          <m:e>
                                            <m:r>
                                              <a:rPr lang="zh-CN" sz="2400" b="1">
                                                <a:solidFill>
                                                  <a:srgbClr val="000000"/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  <a:ea typeface="微软雅黑" panose="020B0503020204020204" pitchFamily="34" charset="-122"/>
                                                <a:cs typeface="微软雅黑" panose="020B0503020204020204" pitchFamily="34" charset="-122"/>
                                              </a:rPr>
                                              <m:t>浓硫酸</m:t>
                                            </m:r>
                                          </m:e>
                                        </m:groupChr>
                                      </m:e>
                                    </m:box>
                                  </m:e>
                                </m:mr>
                                <m:mr>
                                  <m:e>
                                    <m:r>
                                      <a:rPr lang="en-US" sz="2400" b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charset="0"/>
                                        <a:cs typeface="Times New Roman" panose="02020603050405020304" pitchFamily="18" charset="0"/>
                                      </a:rPr>
                                      <m:t>△</m:t>
                                    </m:r>
                                  </m:e>
                                </m:mr>
                              </m:m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baseline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             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羟基中氧原子的电负性较大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碳氧键极性也较强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94948" y="891468"/>
              <a:ext cx="11377264" cy="295232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96144"/>
                    <a:gridCol w="4464496"/>
                    <a:gridCol w="2088232"/>
                    <a:gridCol w="3528392"/>
                  </a:tblGrid>
                  <a:tr h="59195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反应原理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断键部位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原因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236029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乙醇与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HBr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羟基中氧原子的电负性较大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碳氧键极性也较强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128" y="1632179"/>
            <a:ext cx="3600400" cy="4126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9973" y="2713137"/>
            <a:ext cx="1906171" cy="42937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8981" y="2547652"/>
            <a:ext cx="1188657" cy="48018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7452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有机化合物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的同分异构现象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同分异构现象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：化合物具有相同的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，但具有不同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同分异构体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：具有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同分异构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现象的化合物的互称。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）特点：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不同，性质可能相似也可能不同。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）规律：有机化合物中的碳原子数目越多，同分异构体的数目越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4.eps" descr="id:21474915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08720"/>
            <a:ext cx="1520190" cy="403860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3644840"/>
            <a:ext cx="11485848" cy="576248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同分异构体之间的转化是化学变化。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15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734100"/>
            <a:ext cx="1892935" cy="37211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同分异构体的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类型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ca02.jpg" descr="id:21474915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774726" y="1700808"/>
            <a:ext cx="7189470" cy="265811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有机化合物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的分类方法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芳香族化合物、芳香烃、苯的同系物关系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2845" y="692696"/>
            <a:ext cx="6298705" cy="674227"/>
          </a:xfrm>
          <a:prstGeom prst="rect">
            <a:avLst/>
          </a:prstGeom>
        </p:spPr>
      </p:pic>
      <p:pic>
        <p:nvPicPr>
          <p:cNvPr id="4" name="要点1.eps" descr="id:21474915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7434" y="1556792"/>
            <a:ext cx="1240790" cy="435610"/>
          </a:xfrm>
          <a:prstGeom prst="rect">
            <a:avLst/>
          </a:prstGeom>
        </p:spPr>
      </p:pic>
      <p:pic>
        <p:nvPicPr>
          <p:cNvPr id="6" name="24d160.jpg" descr="id:21474915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42878" y="2516917"/>
            <a:ext cx="4784090" cy="409765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745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官能团和基、根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60854" y="1556792"/>
          <a:ext cx="11350976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874026"/>
                <a:gridCol w="3363672"/>
                <a:gridCol w="4607218"/>
                <a:gridCol w="250606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官能团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根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离子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526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概念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决定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有机化合物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性的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原子或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有机化合物分子中去掉某些原子或原子团后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剩下的原子团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指带电荷的原子或原子团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电中性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电中性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带电荷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5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稳定性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不稳定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能独立存在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不稳定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不能独立存在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稳定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可存在于溶液中、熔融状态下或晶体中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34566" y="836712"/>
              <a:ext cx="11449272" cy="461772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81593"/>
                    <a:gridCol w="1854711"/>
                    <a:gridCol w="2614459"/>
                    <a:gridCol w="6098509"/>
                  </a:tblGrid>
                  <a:tr h="54705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类别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官能团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根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离子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74750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实例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羟基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醛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甲基</a:t>
                          </a: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羟基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醛基</a:t>
                          </a: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羧基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  <m:sup>
                                  <m:r>
                                    <a:rPr lang="en-US" altLang="zh-CN" sz="2400" b="1" i="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铵根离子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氢氧根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离子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64117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联系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官能团属于基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但是基不一定是官能团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如甲基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            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不是官能团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根和基可以相互转化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失去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个电子可转化为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             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而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 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获得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个电子可转化为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334566" y="836712"/>
              <a:ext cx="11449272" cy="461772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881593"/>
                    <a:gridCol w="1854711"/>
                    <a:gridCol w="2614459"/>
                    <a:gridCol w="6098509"/>
                  </a:tblGrid>
                  <a:tr h="54705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类别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官能团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根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离子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242316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实例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羟基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醛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甲基</a:t>
                          </a: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羟基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醛基</a:t>
                          </a: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仿宋" panose="02010609060101010101" pitchFamily="49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   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羧基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1641177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联系</a:t>
                          </a:r>
                          <a:endParaRPr lang="zh-CN" sz="10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官能团属于基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但是基不一定是官能团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如甲基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            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不是官能团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根和基可以相互转化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失去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个电子可转化为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             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而</a:t>
                          </a:r>
                          <a:r>
                            <a:rPr lang="en-US" alt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            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 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获得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个电子可转化为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endParaRPr lang="zh-CN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483" marR="6648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121" y="1801659"/>
            <a:ext cx="795788" cy="27468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836" y="2859512"/>
            <a:ext cx="1058358" cy="36355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608" y="1699512"/>
            <a:ext cx="921013" cy="31912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7729" y="2229464"/>
            <a:ext cx="941211" cy="2342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6588" y="2786106"/>
            <a:ext cx="1022002" cy="3231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9770" y="3283585"/>
            <a:ext cx="1303655" cy="355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8682" y="3998264"/>
            <a:ext cx="921013" cy="31508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63310" y="4542156"/>
            <a:ext cx="904855" cy="32316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62624" y="4533530"/>
            <a:ext cx="904855" cy="32316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辨析常见易混的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官能团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1412776"/>
          <a:ext cx="11377264" cy="4937645"/>
        </p:xfrm>
        <a:graphic>
          <a:graphicData uri="http://schemas.openxmlformats.org/drawingml/2006/table">
            <a:tbl>
              <a:tblPr firstRow="1" firstCol="1" bandRow="1"/>
              <a:tblGrid>
                <a:gridCol w="1351050"/>
                <a:gridCol w="1002621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官能团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辨识方法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0572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醇羟基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羟基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二者连接的基团不同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与苯环直接相连的羟基为酚羟基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一般情况下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与链烃基或苯环侧链相连的羟基为醇羟基。例如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58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酮羰基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与醛基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24d161.jpg"/>
          <p:cNvPicPr/>
          <p:nvPr/>
        </p:nvPicPr>
        <p:blipFill>
          <a:blip r:embed="rId1"/>
          <a:stretch>
            <a:fillRect/>
          </a:stretch>
        </p:blipFill>
        <p:spPr>
          <a:xfrm>
            <a:off x="5120480" y="3068960"/>
            <a:ext cx="1966595" cy="1454150"/>
          </a:xfrm>
          <a:prstGeom prst="rect">
            <a:avLst/>
          </a:prstGeom>
        </p:spPr>
      </p:pic>
      <p:pic>
        <p:nvPicPr>
          <p:cNvPr id="9" name="24d16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4760649"/>
            <a:ext cx="4714875" cy="12865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894" y="548680"/>
            <a:ext cx="4885783" cy="6830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2878" y="1124744"/>
            <a:ext cx="4942357" cy="550958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836712"/>
          <a:ext cx="11449272" cy="5249296"/>
        </p:xfrm>
        <a:graphic>
          <a:graphicData uri="http://schemas.openxmlformats.org/drawingml/2006/table">
            <a:tbl>
              <a:tblPr firstRow="1" firstCol="1" bandRow="1"/>
              <a:tblGrid>
                <a:gridCol w="1584176"/>
                <a:gridCol w="9865096"/>
              </a:tblGrid>
              <a:tr h="3600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官能团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辨识方法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68911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羧基与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酯基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5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氨基与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酰胺基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氨基为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酰胺基为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必须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相连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才构成酰胺基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24d163.jpg"/>
          <p:cNvPicPr/>
          <p:nvPr/>
        </p:nvPicPr>
        <p:blipFill>
          <a:blip r:embed="rId1"/>
          <a:stretch>
            <a:fillRect/>
          </a:stretch>
        </p:blipFill>
        <p:spPr>
          <a:xfrm>
            <a:off x="4006974" y="1484784"/>
            <a:ext cx="4582160" cy="22142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4630450"/>
            <a:ext cx="1152160" cy="4079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182" y="4108145"/>
            <a:ext cx="1443084" cy="97585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6655" y="4596073"/>
            <a:ext cx="1066935" cy="38383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43678" y="4225085"/>
            <a:ext cx="731219" cy="74197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66690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有机化合物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分类中的易错点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不含苯环的碳环化合物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都属于脂环化合物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含一个或多个苯环的化合物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均称为芳香族化合物。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链状烃通常又称脂肪烃。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卤代烃中的官能团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具体物质中要写明碳氯键或碳溴键或碳碘键等。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醇和酚的官能团都是羟基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关键看羟基连在什么地方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只有直接连在苯环上的才属于酚类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两个碳原子是酮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连一个碳原子和一个氢原子或两个氢原子的是醛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名师点拨.eps" descr="id:214749159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36712"/>
            <a:ext cx="1956435" cy="457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54" y="4509120"/>
            <a:ext cx="810255" cy="86939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浙江台州书生中学高二月考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）请按照官能团的种类不同将下列有机化合物进行分类。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24典例1.eps" descr="id:214749160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3064" y="908720"/>
            <a:ext cx="1286510" cy="4146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008843"/>
            <a:ext cx="6982377" cy="14956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7885" y="1840929"/>
            <a:ext cx="4308077" cy="169603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741" y="3789040"/>
            <a:ext cx="7793182" cy="151927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）属于不饱和烃的是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），属于酚的是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，属于卤代烃的是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0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2132856"/>
            <a:ext cx="983615" cy="3505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1997839"/>
            <a:ext cx="11377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双键或者三键的烃是不饱和烃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烃只含碳、氢两种元素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羟基与苯环直接相连的有机物叫酚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烃分子中的氢原子被卤素原子取代的有机物叫卤代烃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因此属于不饱和烃的是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属于酚的是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属于卤代烃的是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91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3826" y="3860779"/>
            <a:ext cx="983615" cy="3505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03947" y="3805206"/>
            <a:ext cx="1763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D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）含有两种官能团的物质是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0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1484784"/>
            <a:ext cx="983615" cy="3505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1268760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只含有碳碳双键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只含羟基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只含醛基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只含羟基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含有碳碳双键和碳氯键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含有碳碳双键和羧基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G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只含有酯基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EF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91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3154" y="2606408"/>
            <a:ext cx="983615" cy="3505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86694" y="2530064"/>
            <a:ext cx="886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EF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292933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中所含有的官能团的名称为</a:t>
            </a:r>
            <a:r>
              <a:rPr lang="zh-CN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160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3667997"/>
            <a:ext cx="983615" cy="35052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558702" y="3532413"/>
            <a:ext cx="50481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中所含有的官能团的名称为醛基。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24答案.eps" descr="id:2147491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3" y="4316069"/>
            <a:ext cx="983615" cy="35052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558701" y="4150821"/>
            <a:ext cx="8034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醛基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08817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有机物类别的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顿有所悟.eps" descr="id:214749162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1918" y="856754"/>
            <a:ext cx="2035810" cy="446405"/>
          </a:xfrm>
          <a:prstGeom prst="rect">
            <a:avLst/>
          </a:prstGeom>
        </p:spPr>
      </p:pic>
      <p:pic>
        <p:nvPicPr>
          <p:cNvPr id="4" name="CA03.eps" descr="id:21474916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1484784"/>
            <a:ext cx="6230620" cy="298196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同分异构体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的书写与判断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同分异构体的书写规律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烷烃：烷烃一般只考虑碳架异构，书写时要注意全面而不重复，具体规则如下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 spc="-100"/>
          </a:p>
        </p:txBody>
      </p:sp>
      <p:pic>
        <p:nvPicPr>
          <p:cNvPr id="3" name="要点2.eps" descr="id:21474916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0794" y="836712"/>
            <a:ext cx="1240790" cy="435610"/>
          </a:xfrm>
          <a:prstGeom prst="rect">
            <a:avLst/>
          </a:prstGeom>
        </p:spPr>
      </p:pic>
      <p:pic>
        <p:nvPicPr>
          <p:cNvPr id="4" name="24d165.jpg" descr="id:21474916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0990" y="2420888"/>
            <a:ext cx="4032448" cy="36004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4566" y="5957906"/>
            <a:ext cx="110806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）具有官能团的有机物</a:t>
            </a:r>
            <a:r>
              <a:rPr lang="zh-CN" altLang="zh-CN" sz="2400">
                <a:solidFill>
                  <a:srgbClr val="000000"/>
                </a:solidFill>
                <a:highlight>
                  <a:srgbClr val="FFFF00"/>
                </a:highlight>
                <a:cs typeface="Times New Roman" panose="02020603050405020304" pitchFamily="18" charset="0"/>
              </a:rPr>
              <a:t>一般按官能团异构</a:t>
            </a:r>
            <a:r>
              <a:rPr lang="en-US" altLang="zh-CN" sz="2400">
                <a:solidFill>
                  <a:srgbClr val="000000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400">
                <a:solidFill>
                  <a:srgbClr val="000000"/>
                </a:solidFill>
                <a:highlight>
                  <a:srgbClr val="FFFF00"/>
                </a:highlight>
                <a:cs typeface="Times New Roman" panose="02020603050405020304" pitchFamily="18" charset="0"/>
              </a:rPr>
              <a:t>碳架异构</a:t>
            </a:r>
            <a:r>
              <a:rPr lang="en-US" altLang="zh-CN" sz="2400">
                <a:solidFill>
                  <a:srgbClr val="000000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sz="2400">
                <a:solidFill>
                  <a:srgbClr val="000000"/>
                </a:solidFill>
                <a:highlight>
                  <a:srgbClr val="FFFF00"/>
                </a:highlight>
                <a:cs typeface="Times New Roman" panose="02020603050405020304" pitchFamily="18" charset="0"/>
              </a:rPr>
              <a:t>位置异构的顺序书写。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同分异构体数目的判断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）基元法：如丁基有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种结构，则丁醇有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种结构。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）替代法：如二氯苯（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种结构，则四氯苯也有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种结构（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替代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）等效氢法：等效氢法是判断同分异构体数目的重要方法。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分子中同一个碳原子上的氢原子等效。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与同一个碳原子相连的甲基上的氢原子等效。如新戊烷（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个氢原子是等效的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43478" y="3645024"/>
            <a:ext cx="1666306" cy="130638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764704"/>
            <a:ext cx="11485848" cy="600075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同一分子中处于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轴对称位置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镜面对称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位置上的碳原子上的氢原子是等效的。如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苯环所在的平面内有两条互相垂直的对称轴，故有两类等效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个氢原子是等效的。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有机物分子中等效氢原子的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种类</a:t>
            </a:r>
            <a:endParaRPr lang="zh-CN" altLang="zh-CN" b="1" smtClean="0">
              <a:solidFill>
                <a:srgbClr val="000000"/>
              </a:solidFill>
              <a:highlight>
                <a:srgbClr val="FFFF00"/>
              </a:highligh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b="1" smtClean="0">
              <a:solidFill>
                <a:srgbClr val="000000"/>
              </a:solidFill>
              <a:highlight>
                <a:srgbClr val="FFFF00"/>
              </a:highligh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latinLnBrk="0" hangingPunct="0">
              <a:lnSpc>
                <a:spcPct val="100000"/>
              </a:lnSpc>
              <a:spcAft>
                <a:spcPts val="0"/>
              </a:spcAft>
              <a:tabLst>
                <a:tab pos="5645150" algn="l"/>
                <a:tab pos="9862820" algn="l"/>
                <a:tab pos="5645150" algn="l"/>
                <a:tab pos="9862820" algn="l"/>
              </a:tabLst>
            </a:pP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等于其一元取代物的种类数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）定一移一法：对于二元取代物的种类数的判断，可固定一个取代基的位置，再移动另一个取代基。如分析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ClBr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的结构种数，可先固定其中一个取代基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的位置，再移动另外一个取代基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，从而得到其结构有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1340768"/>
            <a:ext cx="2114354" cy="57250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635" y="1913255"/>
            <a:ext cx="2214880" cy="14928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040" y="5092065"/>
            <a:ext cx="711200" cy="38925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5315" y="4653915"/>
            <a:ext cx="690245" cy="3206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1301" y="5013597"/>
            <a:ext cx="3456384" cy="117307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665" y="5530850"/>
            <a:ext cx="3903980" cy="106616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安徽安庆一中高二月考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二氯代物的所有同分异构体的结构简式：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36712"/>
            <a:ext cx="1451610" cy="467360"/>
          </a:xfrm>
          <a:prstGeom prst="rect">
            <a:avLst/>
          </a:prstGeom>
        </p:spPr>
      </p:pic>
      <p:pic>
        <p:nvPicPr>
          <p:cNvPr id="4" name="24解析.eps" descr="id:21474916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146975"/>
            <a:ext cx="892175" cy="3181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86694" y="2112605"/>
            <a:ext cx="5899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en-US" altLang="zh-CN" sz="2400">
                <a:solidFill>
                  <a:srgbClr val="000000"/>
                </a:solidFill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en-US" altLang="zh-CN" sz="2400">
                <a:solidFill>
                  <a:srgbClr val="000000"/>
                </a:solidFill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二氯代物的所有同分异构体为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4527" y="1693108"/>
            <a:ext cx="4656148" cy="12258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2810509"/>
            <a:ext cx="4459365" cy="8339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66" y="4428403"/>
            <a:ext cx="1047418" cy="37733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7413" y="3987802"/>
            <a:ext cx="4410730" cy="12291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9262" y="4402526"/>
            <a:ext cx="4116365" cy="754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依据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碳的骨架分类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依据碳原子组成的分子骨架，有机化合物可按如下进行分类：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1695" y="658339"/>
            <a:ext cx="6357847" cy="674227"/>
          </a:xfrm>
          <a:prstGeom prst="rect">
            <a:avLst/>
          </a:prstGeom>
        </p:spPr>
      </p:pic>
      <p:pic>
        <p:nvPicPr>
          <p:cNvPr id="4" name="知识点1.eps" descr="id:21474914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182" y="1484784"/>
            <a:ext cx="1346200" cy="372110"/>
          </a:xfrm>
          <a:prstGeom prst="rect">
            <a:avLst/>
          </a:prstGeom>
        </p:spPr>
      </p:pic>
      <p:pic>
        <p:nvPicPr>
          <p:cNvPr id="7" name="ca01.jpg" descr="id:21474914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2492896"/>
            <a:ext cx="5709775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）写出分子式为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的属于烯烃的所有同分异构体的结构简式：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34566" y="1988840"/>
            <a:ext cx="892175" cy="3181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70670" y="1916832"/>
            <a:ext cx="9145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r>
              <a:rPr lang="en-US" altLang="zh-CN" sz="2400" baseline="-25000">
                <a:solidFill>
                  <a:srgbClr val="000000"/>
                </a:solidFill>
              </a:rPr>
              <a:t>4</a:t>
            </a:r>
            <a:r>
              <a:rPr lang="en-US" altLang="zh-CN" sz="2400">
                <a:solidFill>
                  <a:srgbClr val="000000"/>
                </a:solidFill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</a:rPr>
              <a:t>8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属于烯烃的结构含有</a:t>
            </a:r>
            <a:r>
              <a:rPr lang="en-US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</a:rPr>
              <a:t>1</a:t>
            </a:r>
            <a:r>
              <a:rPr lang="zh-CN" altLang="zh-CN" sz="2400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个碳碳双键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其结构简式分别为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1550" y="1998582"/>
            <a:ext cx="2851517" cy="3083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960" y="2794727"/>
            <a:ext cx="2059814" cy="84754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7602" y="2816757"/>
            <a:ext cx="3134591" cy="3437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854" y="4061402"/>
            <a:ext cx="1053832" cy="37964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8702" y="4005064"/>
            <a:ext cx="5156095" cy="8627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9905" y="4061030"/>
            <a:ext cx="2617669" cy="328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）写出分子式为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的同分异构体的结构简式（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不考虑立体异构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060848"/>
            <a:ext cx="892175" cy="31813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93330" y="1989082"/>
            <a:ext cx="75264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分子式为</a:t>
            </a:r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r>
              <a:rPr lang="en-US" altLang="zh-CN" sz="2400" baseline="-25000" dirty="0">
                <a:solidFill>
                  <a:srgbClr val="000000"/>
                </a:solidFill>
              </a:rPr>
              <a:t>5</a:t>
            </a:r>
            <a:r>
              <a:rPr lang="en-US" altLang="zh-CN" sz="2400" dirty="0">
                <a:solidFill>
                  <a:srgbClr val="000000"/>
                </a:solidFill>
              </a:rPr>
              <a:t>H</a:t>
            </a:r>
            <a:r>
              <a:rPr lang="en-US" altLang="zh-CN" sz="2400" baseline="-25000" dirty="0">
                <a:solidFill>
                  <a:srgbClr val="000000"/>
                </a:solidFill>
              </a:rPr>
              <a:t>10</a:t>
            </a:r>
            <a:r>
              <a:rPr lang="en-US" altLang="zh-CN" sz="2400" dirty="0">
                <a:solidFill>
                  <a:srgbClr val="000000"/>
                </a:solidFill>
              </a:rPr>
              <a:t>O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且含有</a:t>
            </a:r>
            <a:r>
              <a:rPr lang="en-US" altLang="zh-CN" sz="2400" dirty="0">
                <a:solidFill>
                  <a:srgbClr val="000000"/>
                </a:solidFill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</a:rPr>
              <a:t>                    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则另外的烃基为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34566" y="27089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85365" y="3327952"/>
            <a:ext cx="957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4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种。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7407" y="2022523"/>
            <a:ext cx="1117797" cy="47314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183" y="2060848"/>
            <a:ext cx="1176999" cy="36891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622" y="2777372"/>
            <a:ext cx="6806794" cy="41937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9382" y="2808333"/>
            <a:ext cx="4312045" cy="43550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854" y="4061402"/>
            <a:ext cx="1152160" cy="41506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8702" y="4077072"/>
            <a:ext cx="4117005" cy="44869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63158" y="4123624"/>
            <a:ext cx="3844278" cy="39787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2558" y="4769856"/>
            <a:ext cx="2844767" cy="42582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6894" y="4805028"/>
            <a:ext cx="3086177" cy="40324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465" y="942340"/>
            <a:ext cx="1104900" cy="346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62815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有机化合物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同分异构体书写的流程模型如下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判断物质类别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确定碳链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判断官能团的具体位置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判断氢原子是否达到饱和状态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167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36712"/>
            <a:ext cx="1987550" cy="435610"/>
          </a:xfrm>
          <a:prstGeom prst="rect">
            <a:avLst/>
          </a:prstGeom>
        </p:spPr>
      </p:pic>
      <p:pic>
        <p:nvPicPr>
          <p:cNvPr id="5" name="CA04.eps" descr="id:21474916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1556792"/>
            <a:ext cx="6400800" cy="23475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芳香烃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只含碳、氢两种元素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芳香族化合物除含碳、氢元素外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还可含有氧、氮等元素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3" name="温馨提示.eps" descr="id:21474914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730375" cy="3397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按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官能团分类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烃的衍生物及官能团的概念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）烃的衍生物：从结构上看，烃分子中的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其他原子或原子团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所取代而衍生出的一系列新的化合物。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）官能团：决定有机化合物特殊性质的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原子或原子团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14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560195" cy="41465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3738914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要注意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官能团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的区别。基是有机化合物分子里含有的原子或原子团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官能团是决定有机化合物特性的原子或原子团。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14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901514"/>
            <a:ext cx="1730375" cy="3397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有机物的主要类别、官能团和典型代表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60854" y="1412776"/>
          <a:ext cx="11422985" cy="5166360"/>
        </p:xfrm>
        <a:graphic>
          <a:graphicData uri="http://schemas.openxmlformats.org/drawingml/2006/table">
            <a:tbl>
              <a:tblPr firstRow="1" firstCol="1" bandRow="1"/>
              <a:tblGrid>
                <a:gridCol w="879570"/>
                <a:gridCol w="1980745"/>
                <a:gridCol w="4818253"/>
                <a:gridCol w="3744417"/>
              </a:tblGrid>
              <a:tr h="105526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有机化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合物类别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官能团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名称和结构简式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代表物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名称和结构简式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527634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烷烃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甲烷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2902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烯烃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碳碳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双键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乙烯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268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炔烃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碳碳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三键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乙炔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481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芳香烃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endParaRPr lang="en-US" sz="2400" b="1" smtClean="0">
                        <a:solidFill>
                          <a:srgbClr val="000000"/>
                        </a:solidFill>
                        <a:effectLst/>
                        <a:latin typeface="仿宋" panose="02010609060101010101" pitchFamily="49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苯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54256" y="3680673"/>
            <a:ext cx="1338223" cy="8422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4050" y="5379365"/>
            <a:ext cx="1558636" cy="3377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3802" y="3717031"/>
            <a:ext cx="1790700" cy="4476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2402" y="4976653"/>
            <a:ext cx="1562100" cy="5143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60526" y="5750508"/>
            <a:ext cx="679846" cy="5725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908717"/>
          <a:ext cx="11449273" cy="5544618"/>
        </p:xfrm>
        <a:graphic>
          <a:graphicData uri="http://schemas.openxmlformats.org/drawingml/2006/table">
            <a:tbl>
              <a:tblPr firstRow="1" firstCol="1" bandRow="1"/>
              <a:tblGrid>
                <a:gridCol w="881598"/>
                <a:gridCol w="1350650"/>
                <a:gridCol w="4608512"/>
                <a:gridCol w="4608513"/>
              </a:tblGrid>
              <a:tr h="603389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有机化合物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官能团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名称和结构简式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代表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名称和结构简式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737886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卤代烃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碳卤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键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溴乙烷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389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羟基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乙醇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1873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羟基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苯酚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518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醚键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乙醚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OCH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563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醛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基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乙醛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006" y="2060386"/>
            <a:ext cx="1368152" cy="11235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4666" y="4113212"/>
            <a:ext cx="818677" cy="36997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1630" y="4008403"/>
            <a:ext cx="1094141" cy="57959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4666" y="4750147"/>
            <a:ext cx="1664636" cy="83231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4666" y="5766527"/>
            <a:ext cx="844128" cy="59680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166" y="3429317"/>
            <a:ext cx="818677" cy="36997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6" y="764704"/>
          <a:ext cx="11449273" cy="5528103"/>
        </p:xfrm>
        <a:graphic>
          <a:graphicData uri="http://schemas.openxmlformats.org/drawingml/2006/table">
            <a:tbl>
              <a:tblPr firstRow="1" firstCol="1" bandRow="1"/>
              <a:tblGrid>
                <a:gridCol w="881598"/>
                <a:gridCol w="1494666"/>
                <a:gridCol w="4248472"/>
                <a:gridCol w="4824537"/>
              </a:tblGrid>
              <a:tr h="59034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有机化合物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官能团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名称和结构简式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代表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名称和结构简式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酮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羰基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丙酮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562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羧酸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羧基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乙酸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538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酯基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乙酸乙酯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171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氨基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甲胺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757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酰胺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酰胺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乙酰胺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8475" y="1798277"/>
            <a:ext cx="694363" cy="5760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8475" y="2924944"/>
            <a:ext cx="1005903" cy="6134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7289" y="3573016"/>
            <a:ext cx="1641069" cy="10532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1933" y="4771469"/>
            <a:ext cx="1149297" cy="38572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8475" y="5216475"/>
            <a:ext cx="1464174" cy="92888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相同官能团的有机物不一定是同类物质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如醇和酚官能团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但类别不同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两个碳原子是酮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连一个碳原子和一个氢原子或两个氢原子是醛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8" name="温馨提示.eps" descr="id:21474914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946910" cy="3822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838" y="1459668"/>
            <a:ext cx="922626" cy="8812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4265</Words>
  <Application>WPS 演示</Application>
  <PresentationFormat>自定义</PresentationFormat>
  <Paragraphs>492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598</cp:revision>
  <dcterms:created xsi:type="dcterms:W3CDTF">2020-11-06T05:24:00Z</dcterms:created>
  <dcterms:modified xsi:type="dcterms:W3CDTF">2025-11-11T06:35:15Z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1A0862388A924EA29C61B59F3F15955B_12</vt:lpwstr>
  </property>
</Properties>
</file>